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37"/>
  </p:notesMasterIdLst>
  <p:handoutMasterIdLst>
    <p:handoutMasterId r:id="rId38"/>
  </p:handoutMasterIdLst>
  <p:sldIdLst>
    <p:sldId id="292" r:id="rId5"/>
    <p:sldId id="301" r:id="rId6"/>
    <p:sldId id="302" r:id="rId7"/>
    <p:sldId id="257" r:id="rId8"/>
    <p:sldId id="294" r:id="rId9"/>
    <p:sldId id="295" r:id="rId10"/>
    <p:sldId id="296" r:id="rId11"/>
    <p:sldId id="286" r:id="rId12"/>
    <p:sldId id="287" r:id="rId13"/>
    <p:sldId id="303" r:id="rId14"/>
    <p:sldId id="258" r:id="rId15"/>
    <p:sldId id="299" r:id="rId16"/>
    <p:sldId id="284" r:id="rId17"/>
    <p:sldId id="285" r:id="rId18"/>
    <p:sldId id="305" r:id="rId19"/>
    <p:sldId id="306" r:id="rId20"/>
    <p:sldId id="272" r:id="rId21"/>
    <p:sldId id="273" r:id="rId22"/>
    <p:sldId id="275" r:id="rId23"/>
    <p:sldId id="276" r:id="rId24"/>
    <p:sldId id="277" r:id="rId25"/>
    <p:sldId id="278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304" r:id="rId35"/>
    <p:sldId id="293" r:id="rId36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4798"/>
    <a:srgbClr val="F3703A"/>
    <a:srgbClr val="515083"/>
    <a:srgbClr val="2F305C"/>
    <a:srgbClr val="E68637"/>
    <a:srgbClr val="F6A287"/>
    <a:srgbClr val="E98B0D"/>
    <a:srgbClr val="E2973C"/>
    <a:srgbClr val="9BD49E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220FCA-CCE2-4BE5-1391-1A566478E099}" v="1" dt="2025-02-23T16:02:12.574"/>
    <p1510:client id="{C5F2D4AF-B1C2-A52B-0D4D-9D0C42FEB8CB}" v="1" dt="2025-02-25T10:25:37.556"/>
    <p1510:client id="{F8163497-09EF-C6E6-68E1-F3DE8B13DC6F}" v="212" dt="2025-02-25T10:22:33.2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82" d="100"/>
          <a:sy n="82" d="100"/>
        </p:scale>
        <p:origin x="6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21"/>
    </p:cViewPr>
  </p:sorter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o Saverio Papadia" userId="S::francesco.papadia@unige.it::c6531efc-07a5-493b-942d-82a48bf611c0" providerId="AD" clId="Web-{C5F2D4AF-B1C2-A52B-0D4D-9D0C42FEB8CB}"/>
    <pc:docChg chg="delSld">
      <pc:chgData name="Francesco Saverio Papadia" userId="S::francesco.papadia@unige.it::c6531efc-07a5-493b-942d-82a48bf611c0" providerId="AD" clId="Web-{C5F2D4AF-B1C2-A52B-0D4D-9D0C42FEB8CB}" dt="2025-02-25T10:25:37.556" v="0"/>
      <pc:docMkLst>
        <pc:docMk/>
      </pc:docMkLst>
      <pc:sldChg chg="del">
        <pc:chgData name="Francesco Saverio Papadia" userId="S::francesco.papadia@unige.it::c6531efc-07a5-493b-942d-82a48bf611c0" providerId="AD" clId="Web-{C5F2D4AF-B1C2-A52B-0D4D-9D0C42FEB8CB}" dt="2025-02-25T10:25:37.556" v="0"/>
        <pc:sldMkLst>
          <pc:docMk/>
          <pc:sldMk cId="1211992352" sldId="30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25/02/2025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25/02/2025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‹#›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25/02/2025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25/02/2025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‹#›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25/02/2025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25/02/2025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‹#›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25/02/2025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‹#›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25/02/2025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‹#›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25/02/2025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‹#›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25/02/2025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‹#›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25/02/2025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‹#›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25/02/2025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‹#›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25/02/2025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153926" cy="6858000"/>
          </a:xfrm>
          <a:prstGeom prst="rect">
            <a:avLst/>
          </a:prstGeom>
          <a:solidFill>
            <a:srgbClr val="F37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25/02/2025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515083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rgbClr val="5150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E1126FC-1932-770D-B98D-5A25D079A6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4"/>
          <a:stretch/>
        </p:blipFill>
        <p:spPr>
          <a:xfrm>
            <a:off x="-7994" y="-3643"/>
            <a:ext cx="4988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25/02/2025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25/02/2025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25/02/2025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‹#›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25/02/2025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‹#›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25/02/2025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25/02/2025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25/02/2025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25/02/2025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‹#›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Francesco.papadia@unige.i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0563" y="450033"/>
            <a:ext cx="6369493" cy="3227514"/>
          </a:xfrm>
        </p:spPr>
        <p:txBody>
          <a:bodyPr>
            <a:noAutofit/>
          </a:bodyPr>
          <a:lstStyle/>
          <a:p>
            <a:pPr algn="ctr"/>
            <a:r>
              <a:rPr lang="it-IT" sz="4400" dirty="0" err="1"/>
              <a:t>Economic</a:t>
            </a:r>
            <a:r>
              <a:rPr lang="it-IT" sz="4400" dirty="0"/>
              <a:t> </a:t>
            </a:r>
            <a:r>
              <a:rPr lang="it-IT" sz="4400" dirty="0" err="1"/>
              <a:t>sustainability</a:t>
            </a:r>
            <a:r>
              <a:rPr lang="it-IT" sz="4400" dirty="0"/>
              <a:t> of a long-</a:t>
            </a:r>
            <a:r>
              <a:rPr lang="it-IT" sz="4400" dirty="0" err="1"/>
              <a:t>term</a:t>
            </a:r>
            <a:r>
              <a:rPr lang="it-IT" sz="4400" dirty="0"/>
              <a:t> dual </a:t>
            </a:r>
            <a:r>
              <a:rPr lang="it-IT" sz="4400" dirty="0" err="1"/>
              <a:t>agonist</a:t>
            </a:r>
            <a:r>
              <a:rPr lang="it-IT" sz="4400" dirty="0"/>
              <a:t> GLP1/GIP RA treatment </a:t>
            </a:r>
            <a:br>
              <a:rPr lang="it-IT" sz="4400" dirty="0">
                <a:ea typeface="Calibri"/>
                <a:cs typeface="Calibri"/>
              </a:rPr>
            </a:br>
            <a:r>
              <a:rPr lang="it-IT" sz="4400" dirty="0"/>
              <a:t>Surgery or </a:t>
            </a:r>
            <a:r>
              <a:rPr lang="it-IT" sz="4400" dirty="0" err="1"/>
              <a:t>drugs</a:t>
            </a:r>
            <a:r>
              <a:rPr lang="it-IT" sz="4400" dirty="0"/>
              <a:t>?</a:t>
            </a:r>
            <a:endParaRPr lang="it-IT">
              <a:ea typeface="Calibri"/>
              <a:cs typeface="Calibri"/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3333" y="4189284"/>
            <a:ext cx="6359197" cy="1279652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it-IT" sz="2800" b="1" dirty="0">
                <a:solidFill>
                  <a:srgbClr val="F3703A"/>
                </a:solidFill>
              </a:rPr>
              <a:t>Francesco Saverio Papadia, MD, FACS, FEBS (</a:t>
            </a:r>
            <a:r>
              <a:rPr lang="it-IT" sz="2800" b="1" dirty="0" err="1">
                <a:solidFill>
                  <a:srgbClr val="F3703A"/>
                </a:solidFill>
              </a:rPr>
              <a:t>SurgOnc</a:t>
            </a:r>
            <a:r>
              <a:rPr lang="it-IT" sz="2800" b="1" dirty="0">
                <a:solidFill>
                  <a:srgbClr val="F3703A"/>
                </a:solidFill>
              </a:rPr>
              <a:t>)</a:t>
            </a:r>
            <a:endParaRPr lang="it-IT" sz="2800" b="1">
              <a:solidFill>
                <a:srgbClr val="F3703A"/>
              </a:solidFill>
              <a:ea typeface="Calibri"/>
              <a:cs typeface="Calibri"/>
            </a:endParaRPr>
          </a:p>
          <a:p>
            <a:r>
              <a:rPr lang="it-IT" sz="2800" b="1" dirty="0">
                <a:solidFill>
                  <a:srgbClr val="F3703A"/>
                </a:solidFill>
              </a:rPr>
              <a:t>Department of </a:t>
            </a:r>
            <a:r>
              <a:rPr lang="it-IT" sz="2800" b="1" dirty="0" err="1">
                <a:solidFill>
                  <a:srgbClr val="F3703A"/>
                </a:solidFill>
              </a:rPr>
              <a:t>Surgical</a:t>
            </a:r>
            <a:r>
              <a:rPr lang="it-IT" sz="2800" b="1" dirty="0">
                <a:solidFill>
                  <a:srgbClr val="F3703A"/>
                </a:solidFill>
              </a:rPr>
              <a:t> Sciences and </a:t>
            </a:r>
            <a:r>
              <a:rPr lang="it-IT" sz="2800" b="1" dirty="0" err="1">
                <a:solidFill>
                  <a:srgbClr val="F3703A"/>
                </a:solidFill>
              </a:rPr>
              <a:t>Integrated</a:t>
            </a:r>
            <a:r>
              <a:rPr lang="it-IT" sz="2800" b="1" dirty="0">
                <a:solidFill>
                  <a:srgbClr val="F3703A"/>
                </a:solidFill>
              </a:rPr>
              <a:t> </a:t>
            </a:r>
            <a:r>
              <a:rPr lang="it-IT" sz="2800" b="1" dirty="0" err="1">
                <a:solidFill>
                  <a:srgbClr val="F3703A"/>
                </a:solidFill>
              </a:rPr>
              <a:t>Diagnostics</a:t>
            </a:r>
            <a:r>
              <a:rPr lang="it-IT" sz="2800" b="1" dirty="0">
                <a:solidFill>
                  <a:srgbClr val="F3703A"/>
                </a:solidFill>
              </a:rPr>
              <a:t> DISC</a:t>
            </a:r>
            <a:endParaRPr lang="it-IT" sz="2800" b="1">
              <a:solidFill>
                <a:srgbClr val="F3703A"/>
              </a:solidFill>
              <a:ea typeface="Calibri"/>
              <a:cs typeface="Calibri"/>
            </a:endParaRPr>
          </a:p>
          <a:p>
            <a:r>
              <a:rPr lang="it-IT" sz="2800" b="1" dirty="0">
                <a:solidFill>
                  <a:srgbClr val="F3703A"/>
                </a:solidFill>
              </a:rPr>
              <a:t>University of Genoa, </a:t>
            </a:r>
            <a:r>
              <a:rPr lang="it-IT" sz="2800" b="1" dirty="0" err="1">
                <a:solidFill>
                  <a:srgbClr val="F3703A"/>
                </a:solidFill>
              </a:rPr>
              <a:t>Italy</a:t>
            </a:r>
            <a:endParaRPr lang="it-IT" sz="2800" b="1" dirty="0" err="1">
              <a:solidFill>
                <a:srgbClr val="F3703A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w study: Past mass extinctions may hold lessons for today | OregonNews">
            <a:extLst>
              <a:ext uri="{FF2B5EF4-FFF2-40B4-BE49-F238E27FC236}">
                <a16:creationId xmlns:a16="http://schemas.microsoft.com/office/drawing/2014/main" id="{E3254BF6-1BD1-4CB3-3579-4D7ED2BE5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" y="-26893"/>
            <a:ext cx="12203973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9F7550-0DA3-0FEE-8F06-D5565F745FA3}"/>
              </a:ext>
            </a:extLst>
          </p:cNvPr>
          <p:cNvSpPr txBox="1"/>
          <p:nvPr/>
        </p:nvSpPr>
        <p:spPr>
          <a:xfrm>
            <a:off x="7600207" y="890649"/>
            <a:ext cx="1932883" cy="64633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3C4798"/>
                </a:solidFill>
                <a:ea typeface="Calibri"/>
                <a:cs typeface="Calibri"/>
              </a:rPr>
              <a:t>GLP-1 RA</a:t>
            </a:r>
            <a:endParaRPr lang="en-US" sz="3600" b="1" dirty="0">
              <a:solidFill>
                <a:srgbClr val="3C4798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643B3-2F8B-0151-B3DA-1686056DC133}"/>
              </a:ext>
            </a:extLst>
          </p:cNvPr>
          <p:cNvSpPr txBox="1"/>
          <p:nvPr/>
        </p:nvSpPr>
        <p:spPr>
          <a:xfrm>
            <a:off x="3333008" y="3777284"/>
            <a:ext cx="2291472" cy="120032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a typeface="Calibri"/>
                <a:cs typeface="Calibri"/>
              </a:rPr>
              <a:t>Bariatric surgery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435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61B200A-CDD0-40CF-8E49-3EA61C76A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9" y="311079"/>
            <a:ext cx="6085952" cy="380372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8F042AE-B55C-43B3-A1B9-4C78D2409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591" y="842745"/>
            <a:ext cx="5959958" cy="471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58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476D2C1-9DD6-4DC6-9D86-DB3EFDB8D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075" y="-260714"/>
            <a:ext cx="9831535" cy="2839661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1BD6D6AB-4BD2-490C-B120-72DC2BACB728}"/>
              </a:ext>
            </a:extLst>
          </p:cNvPr>
          <p:cNvSpPr/>
          <p:nvPr/>
        </p:nvSpPr>
        <p:spPr>
          <a:xfrm>
            <a:off x="648070" y="2599044"/>
            <a:ext cx="11123720" cy="415498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/>
              <a:t>Even though GLP-1 RAs—paired with lifestyle changes such as a healthy diet and increased physical activity—are intended for long-term management of the chronic conditions of obesity and diabetes, </a:t>
            </a:r>
            <a:r>
              <a:rPr lang="en-US" sz="2400" b="1" dirty="0"/>
              <a:t>many individuals who initiate GLP-1RAs discontinue therapy</a:t>
            </a:r>
            <a:endParaRPr lang="en-US" sz="2400" dirty="0">
              <a:ea typeface="Calibri"/>
              <a:cs typeface="Calibri"/>
            </a:endParaRPr>
          </a:p>
          <a:p>
            <a:endParaRPr lang="en-US" sz="2400" dirty="0"/>
          </a:p>
          <a:p>
            <a:r>
              <a:rPr lang="en-US" sz="2400" b="1" dirty="0"/>
              <a:t>Nearly 30% of individuals discontinued </a:t>
            </a:r>
            <a:r>
              <a:rPr lang="en-US" sz="2400" b="1" dirty="0" err="1"/>
              <a:t>semaglutide</a:t>
            </a:r>
            <a:r>
              <a:rPr lang="en-US" sz="2400" b="1" dirty="0"/>
              <a:t> in the SELECT trial</a:t>
            </a:r>
            <a:r>
              <a:rPr lang="en-US" sz="2400" dirty="0"/>
              <a:t>, with </a:t>
            </a:r>
            <a:r>
              <a:rPr lang="en-US" sz="2400" b="1" dirty="0"/>
              <a:t>real-world estimates</a:t>
            </a:r>
            <a:r>
              <a:rPr lang="en-US" sz="2400" dirty="0"/>
              <a:t> for GLP-1 RA </a:t>
            </a:r>
            <a:r>
              <a:rPr lang="en-US" sz="2400" b="1" dirty="0"/>
              <a:t>discontinuation in the range of 50% to 75%</a:t>
            </a:r>
            <a:r>
              <a:rPr lang="en-US" sz="2400" dirty="0"/>
              <a:t> at 12months</a:t>
            </a:r>
            <a:endParaRPr lang="it-IT" sz="2400" dirty="0"/>
          </a:p>
          <a:p>
            <a:endParaRPr lang="en-US" sz="2400" dirty="0"/>
          </a:p>
          <a:p>
            <a:r>
              <a:rPr lang="en-US" sz="2400" dirty="0"/>
              <a:t>While treatment with GLP-1 RAs leads to many health benefits, </a:t>
            </a:r>
            <a:r>
              <a:rPr lang="en-US" sz="2400" b="1" dirty="0"/>
              <a:t>trials of discontinuation demonstrated rapid regain of weight and worsening of cardiometabolic parameters</a:t>
            </a:r>
            <a:r>
              <a:rPr lang="en-US" sz="2400" dirty="0"/>
              <a:t> after stopping </a:t>
            </a:r>
            <a:r>
              <a:rPr lang="en-US" sz="2400" err="1"/>
              <a:t>semaglutide</a:t>
            </a:r>
            <a:r>
              <a:rPr lang="en-US" sz="2400" dirty="0"/>
              <a:t> or </a:t>
            </a:r>
            <a:r>
              <a:rPr lang="en-US" sz="2400"/>
              <a:t>tirzepatide--&gt; </a:t>
            </a:r>
            <a:r>
              <a:rPr lang="en-US" sz="2400" b="1" i="1"/>
              <a:t>there may be no return for the investment!</a:t>
            </a:r>
            <a:endParaRPr lang="en-US" sz="2400" b="1" i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3551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A99765-F8B5-4D6A-20CB-D352CCB2A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222" y="0"/>
            <a:ext cx="66315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8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7CC3B-DF75-877B-3224-8EB7CF630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233350"/>
            <a:ext cx="10058400" cy="1450757"/>
          </a:xfrm>
        </p:spPr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Game theory- the "One-dollar auction"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E827CE-A047-2FBF-FA82-6B66C02FAD9B}"/>
              </a:ext>
            </a:extLst>
          </p:cNvPr>
          <p:cNvSpPr txBox="1"/>
          <p:nvPr/>
        </p:nvSpPr>
        <p:spPr>
          <a:xfrm>
            <a:off x="600109" y="1698487"/>
            <a:ext cx="11063415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latin typeface="Calibri"/>
                <a:ea typeface="Calibri"/>
                <a:cs typeface="Calibri"/>
              </a:rPr>
              <a:t>Because lost weight is commonly regained after the drug is discontinued, </a:t>
            </a:r>
            <a:r>
              <a:rPr lang="en-US" sz="3600" b="1" dirty="0">
                <a:latin typeface="Calibri"/>
                <a:ea typeface="Calibri"/>
                <a:cs typeface="Calibri"/>
              </a:rPr>
              <a:t>the major initial investment for therapy may be unwarranted if most patients eventually stop </a:t>
            </a:r>
            <a:r>
              <a:rPr lang="en-US" sz="3600" b="1">
                <a:latin typeface="Calibri"/>
                <a:ea typeface="Calibri"/>
                <a:cs typeface="Calibri"/>
              </a:rPr>
              <a:t>taking the drug and simply regain weight</a:t>
            </a:r>
            <a:r>
              <a:rPr lang="en-US" sz="3600">
                <a:latin typeface="Calibri"/>
                <a:ea typeface="Calibri"/>
                <a:cs typeface="Calibri"/>
              </a:rPr>
              <a:t>--&gt; once started, treatment </a:t>
            </a:r>
            <a:r>
              <a:rPr lang="en-US" sz="3600" i="1">
                <a:latin typeface="Calibri"/>
                <a:ea typeface="Calibri"/>
                <a:cs typeface="Calibri"/>
              </a:rPr>
              <a:t>must</a:t>
            </a:r>
            <a:r>
              <a:rPr lang="en-US" sz="3600">
                <a:latin typeface="Calibri"/>
                <a:ea typeface="Calibri"/>
                <a:cs typeface="Calibri"/>
              </a:rPr>
              <a:t> be continued</a:t>
            </a:r>
          </a:p>
          <a:p>
            <a:endParaRPr lang="en-US" sz="3600" dirty="0">
              <a:latin typeface="Calibri"/>
              <a:ea typeface="Calibri"/>
              <a:cs typeface="Calibri"/>
            </a:endParaRPr>
          </a:p>
          <a:p>
            <a:r>
              <a:rPr lang="en-US" sz="3600">
                <a:latin typeface="Calibri"/>
                <a:ea typeface="Calibri"/>
                <a:cs typeface="Calibri"/>
              </a:rPr>
              <a:t>Access to GLP-1 agents remains inequitable by race and ethnicity, income</a:t>
            </a:r>
            <a:endParaRPr lang="en-US" sz="3600" baseline="300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3163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F6DF7C46-4958-BF78-4834-4CCFAEDAFD8A}"/>
              </a:ext>
            </a:extLst>
          </p:cNvPr>
          <p:cNvSpPr txBox="1"/>
          <p:nvPr/>
        </p:nvSpPr>
        <p:spPr>
          <a:xfrm>
            <a:off x="306861" y="1895737"/>
            <a:ext cx="11650360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The introduction of direct-acting antiviral (DAA) medications </a:t>
            </a:r>
            <a:r>
              <a:rPr lang="en-US" sz="2800" b="1" dirty="0"/>
              <a:t>revolutionized hepatitis C treatment, offering high cure rates </a:t>
            </a:r>
            <a:r>
              <a:rPr lang="en-US" sz="2800" dirty="0"/>
              <a:t>with shorter therapy durations. </a:t>
            </a:r>
          </a:p>
          <a:p>
            <a:endParaRPr lang="en-US" sz="2800" dirty="0"/>
          </a:p>
          <a:p>
            <a:r>
              <a:rPr lang="en-US" sz="2800" dirty="0"/>
              <a:t>However, these advancements came with substantial initial costs.</a:t>
            </a:r>
            <a:endParaRPr lang="en-US" sz="2800">
              <a:ea typeface="Calibri"/>
              <a:cs typeface="Calibri"/>
            </a:endParaRPr>
          </a:p>
          <a:p>
            <a:endParaRPr lang="en-US" sz="2800" b="1" dirty="0"/>
          </a:p>
          <a:p>
            <a:r>
              <a:rPr lang="en-US" sz="2800" b="1" dirty="0"/>
              <a:t>Initial Pricing:</a:t>
            </a:r>
            <a:endParaRPr lang="en-US" sz="2800" b="1" dirty="0">
              <a:ea typeface="Calibri"/>
              <a:cs typeface="Calibri"/>
            </a:endParaRPr>
          </a:p>
          <a:p>
            <a:pPr marL="228600" indent="-228600">
              <a:buFont typeface=""/>
              <a:buChar char="•"/>
            </a:pPr>
            <a:r>
              <a:rPr lang="en-US" sz="2800" b="1" dirty="0"/>
              <a:t>Sovaldi (Sofosbuvir):</a:t>
            </a:r>
            <a:r>
              <a:rPr lang="en-US" sz="2800" dirty="0"/>
              <a:t> Approved in 2013, Sovaldi was priced at approximately $84,000 for a standard 12-week course, equating to $1,000 per pill. </a:t>
            </a:r>
            <a:endParaRPr lang="en-US" sz="2800" dirty="0">
              <a:ea typeface="Calibri"/>
              <a:cs typeface="Calibri"/>
            </a:endParaRPr>
          </a:p>
          <a:p>
            <a:pPr marL="228600" indent="-228600">
              <a:buFont typeface=""/>
              <a:buChar char="•"/>
            </a:pPr>
            <a:r>
              <a:rPr lang="en-US" sz="2800" b="1" dirty="0"/>
              <a:t>Harvoni (Sofosbuvir/Ledipasvir):</a:t>
            </a:r>
            <a:r>
              <a:rPr lang="en-US" sz="2800" dirty="0"/>
              <a:t> Introduced in 2014, Harvoni's 12-week regimen was priced around $94,500. </a:t>
            </a:r>
            <a:endParaRPr lang="en-US" sz="2800" dirty="0">
              <a:ea typeface="Calibri"/>
              <a:cs typeface="Calibri"/>
            </a:endParaRPr>
          </a:p>
          <a:p>
            <a:pPr marL="228600" indent="-228600">
              <a:buFont typeface=""/>
              <a:buChar char="•"/>
            </a:pPr>
            <a:endParaRPr lang="en-US" sz="2800" dirty="0">
              <a:ea typeface="Calibri"/>
              <a:cs typeface="Calibri"/>
            </a:endParaRPr>
          </a:p>
          <a:p>
            <a:endParaRPr lang="en-US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9BE3E9A-53A6-76D3-0AAE-DB2AC4841231}"/>
              </a:ext>
            </a:extLst>
          </p:cNvPr>
          <p:cNvSpPr txBox="1">
            <a:spLocks/>
          </p:cNvSpPr>
          <p:nvPr/>
        </p:nvSpPr>
        <p:spPr>
          <a:xfrm>
            <a:off x="227704" y="286603"/>
            <a:ext cx="11967880" cy="14238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ea typeface="Calibri Light"/>
                <a:cs typeface="Calibri Light"/>
              </a:rPr>
              <a:t>Comparison with different high-cost treatments: direct-acting antiviral medications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92228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93823-4019-23B4-5D82-4931D443E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A40E318E-FB71-CE2F-D7F1-C943F50F8416}"/>
              </a:ext>
            </a:extLst>
          </p:cNvPr>
          <p:cNvSpPr txBox="1"/>
          <p:nvPr/>
        </p:nvSpPr>
        <p:spPr>
          <a:xfrm>
            <a:off x="306861" y="-333793"/>
            <a:ext cx="11650360" cy="90794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"/>
              <a:buChar char="•"/>
            </a:pPr>
            <a:endParaRPr lang="en-US" sz="2400" dirty="0">
              <a:ea typeface="Calibri"/>
              <a:cs typeface="Calibri"/>
            </a:endParaRPr>
          </a:p>
          <a:p>
            <a:r>
              <a:rPr lang="en-US" sz="2400" b="1" dirty="0"/>
              <a:t>Price Evolution:</a:t>
            </a:r>
            <a:endParaRPr lang="en-US" sz="2400" b="1" dirty="0">
              <a:ea typeface="Calibri"/>
              <a:cs typeface="Calibri"/>
            </a:endParaRPr>
          </a:p>
          <a:p>
            <a:r>
              <a:rPr lang="en-US" sz="2400" dirty="0"/>
              <a:t>Over time, </a:t>
            </a:r>
            <a:r>
              <a:rPr lang="en-US" sz="2400" b="1" dirty="0"/>
              <a:t>several factors contributed to a decline in the prices</a:t>
            </a:r>
            <a:r>
              <a:rPr lang="en-US" sz="2400" dirty="0"/>
              <a:t> of these medications:</a:t>
            </a:r>
            <a:endParaRPr lang="en-US" sz="2400" dirty="0">
              <a:ea typeface="Calibri"/>
              <a:cs typeface="Calibri"/>
            </a:endParaRPr>
          </a:p>
          <a:p>
            <a:pPr marL="228600" indent="-228600">
              <a:buFont typeface=""/>
              <a:buAutoNum type="arabicPeriod"/>
            </a:pPr>
            <a:r>
              <a:rPr lang="en-US" sz="2400" b="1" dirty="0"/>
              <a:t>Market Competition:</a:t>
            </a:r>
            <a:r>
              <a:rPr lang="en-US" sz="2400" dirty="0"/>
              <a:t> The approval of additional DAAs </a:t>
            </a:r>
            <a:r>
              <a:rPr lang="en-US" sz="2400" b="1" dirty="0"/>
              <a:t>increased competition</a:t>
            </a:r>
            <a:r>
              <a:rPr lang="en-US" sz="2400" dirty="0"/>
              <a:t>, exerting downward pressure on prices.</a:t>
            </a:r>
            <a:endParaRPr lang="en-US" sz="2400" dirty="0">
              <a:ea typeface="Calibri"/>
              <a:cs typeface="Calibri"/>
            </a:endParaRPr>
          </a:p>
          <a:p>
            <a:pPr marL="228600" indent="-228600">
              <a:buFont typeface=""/>
              <a:buAutoNum type="arabicPeriod"/>
            </a:pPr>
            <a:r>
              <a:rPr lang="en-US" sz="2400" b="1" dirty="0"/>
              <a:t>Negotiated Discounts:</a:t>
            </a:r>
            <a:r>
              <a:rPr lang="en-US" sz="2400" dirty="0"/>
              <a:t> Pharmacy benefit managers and </a:t>
            </a:r>
            <a:r>
              <a:rPr lang="en-US" sz="2400" b="1" dirty="0"/>
              <a:t>government programs secured significant discounts</a:t>
            </a:r>
            <a:r>
              <a:rPr lang="en-US" sz="2400" dirty="0"/>
              <a:t>. By 2015, average discounts for Sovaldi reached approximately 46%, reducing the treatment cost to about $40,000. </a:t>
            </a:r>
            <a:endParaRPr lang="en-US" sz="2400" dirty="0">
              <a:ea typeface="Calibri"/>
              <a:cs typeface="Calibri"/>
            </a:endParaRPr>
          </a:p>
          <a:p>
            <a:pPr marL="228600" indent="-228600">
              <a:buFont typeface=""/>
              <a:buAutoNum type="arabicPeriod"/>
            </a:pPr>
            <a:endParaRPr lang="en-US" sz="2400" dirty="0">
              <a:ea typeface="Calibri"/>
              <a:cs typeface="Calibri"/>
            </a:endParaRPr>
          </a:p>
          <a:p>
            <a:pPr marL="228600" indent="-228600">
              <a:buFont typeface=""/>
              <a:buAutoNum type="arabicPeriod"/>
            </a:pPr>
            <a:r>
              <a:rPr lang="en-US" sz="2400" b="1" dirty="0"/>
              <a:t>Generic Versions:</a:t>
            </a:r>
            <a:r>
              <a:rPr lang="en-US" sz="2400" dirty="0"/>
              <a:t> In various countries, the introduction of </a:t>
            </a:r>
            <a:r>
              <a:rPr lang="en-US" sz="2400" b="1" dirty="0"/>
              <a:t>generic DAAs</a:t>
            </a:r>
            <a:r>
              <a:rPr lang="en-US" sz="2400" dirty="0"/>
              <a:t> further reduced prices, enhancing accessibility.</a:t>
            </a:r>
            <a:endParaRPr lang="en-US" sz="2400" dirty="0">
              <a:ea typeface="Calibri"/>
              <a:cs typeface="Calibri"/>
            </a:endParaRPr>
          </a:p>
          <a:p>
            <a:endParaRPr lang="en-US" sz="2400" b="1" dirty="0"/>
          </a:p>
          <a:p>
            <a:r>
              <a:rPr lang="en-US" sz="2400" b="1" dirty="0"/>
              <a:t>Global Perspective:</a:t>
            </a:r>
            <a:endParaRPr lang="en-US" sz="2400" b="1" dirty="0">
              <a:ea typeface="Calibri"/>
              <a:cs typeface="Calibri"/>
            </a:endParaRPr>
          </a:p>
          <a:p>
            <a:r>
              <a:rPr lang="en-US" sz="2400" dirty="0"/>
              <a:t>In low- and middle-income countries, licensing agreements and generic manufacturing have led to even more significant price reductions. </a:t>
            </a:r>
            <a:r>
              <a:rPr lang="en-US" sz="2400" b="1" dirty="0"/>
              <a:t>For instance, in India, the cost of a generic version of sofosbuvir has been reported as low as $4 per pill. </a:t>
            </a:r>
            <a:endParaRPr lang="en-US" sz="2400" b="1" dirty="0">
              <a:ea typeface="Calibri"/>
              <a:cs typeface="Calibri"/>
            </a:endParaRPr>
          </a:p>
          <a:p>
            <a:endParaRPr lang="en-US" sz="2400" b="1" dirty="0">
              <a:ea typeface="Calibri"/>
              <a:cs typeface="Calibri"/>
            </a:endParaRPr>
          </a:p>
          <a:p>
            <a:r>
              <a:rPr lang="en-US" sz="2800" b="1" dirty="0"/>
              <a:t>But: hepatis C does not relapse after drug withdrawal, obesity does!</a:t>
            </a:r>
            <a:endParaRPr lang="en-US" sz="2800" b="1" dirty="0">
              <a:ea typeface="Calibri"/>
              <a:cs typeface="Calibri"/>
            </a:endParaRPr>
          </a:p>
          <a:p>
            <a:r>
              <a:rPr lang="en-US" sz="2800" b="1" dirty="0">
                <a:ea typeface="Calibri"/>
                <a:cs typeface="Calibri"/>
              </a:rPr>
              <a:t>Production of peptides is inherently expensive (not so small molecules.....)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43683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43AA12-AEBA-38CD-3D32-E9CBA8AF1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784" y="66352"/>
            <a:ext cx="8360228" cy="667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67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22DD00-9E81-7A9B-05E6-405B5F576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6323"/>
            <a:ext cx="12192000" cy="508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8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7AEB30-8872-0F78-984F-FEB374F9E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782" y="0"/>
            <a:ext cx="9974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96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8988C-667A-B2A4-ED7A-85FB96B43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Case mix disclosure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EDC599-E660-2FC6-42DB-795699AE46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61301"/>
            <a:ext cx="10515600" cy="390452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39CDF9-DAD8-82F1-ACFF-5DDCF94A8BFB}"/>
              </a:ext>
            </a:extLst>
          </p:cNvPr>
          <p:cNvSpPr txBox="1"/>
          <p:nvPr/>
        </p:nvSpPr>
        <p:spPr>
          <a:xfrm>
            <a:off x="838800" y="5589494"/>
            <a:ext cx="833462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ea typeface="Calibri"/>
                <a:cs typeface="Calibri"/>
              </a:rPr>
              <a:t>No financial conflict of interest to disclose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23864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ED8273-9B1D-E193-6F1A-1988C3CE7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820" y="0"/>
            <a:ext cx="8952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29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A93192-1FB3-3B13-3D33-3AA6DB5DD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33" y="0"/>
            <a:ext cx="10583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7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E215B5-44DD-A790-6C1D-6BA858DFE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27" y="0"/>
            <a:ext cx="120335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32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5546C0-FCB5-149D-5164-35612AED6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775" y="509587"/>
            <a:ext cx="741045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47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A415A0-4142-82F9-14E0-9D49DBCA5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4752"/>
            <a:ext cx="12192000" cy="410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27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C5465A-2744-FE62-6938-8E9CD714E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37" y="0"/>
            <a:ext cx="9001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99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3E8800-D649-6466-D8EC-457690C53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00025"/>
            <a:ext cx="883920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25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4BBBE5-5D54-00D0-40D2-BA378110F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143" y="0"/>
            <a:ext cx="970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28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E18D8C-005A-7253-EEDA-29E76398E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7" y="604838"/>
            <a:ext cx="896302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155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1F220B-1E4C-5C05-EAD8-AE43669D8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662" y="0"/>
            <a:ext cx="82746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97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20B59A-6466-A358-94F7-D6297B94B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87" y="32973"/>
            <a:ext cx="9191625" cy="371475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93E18F-7ACA-C336-7858-69E7C89CC424}"/>
              </a:ext>
            </a:extLst>
          </p:cNvPr>
          <p:cNvSpPr txBox="1"/>
          <p:nvPr/>
        </p:nvSpPr>
        <p:spPr>
          <a:xfrm>
            <a:off x="564293" y="3900616"/>
            <a:ext cx="11310550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151529"/>
                </a:solidFill>
                <a:latin typeface="Lora"/>
              </a:rPr>
              <a:t>“</a:t>
            </a:r>
            <a:r>
              <a:rPr lang="en-US" sz="2000" b="1" dirty="0">
                <a:solidFill>
                  <a:srgbClr val="151529"/>
                </a:solidFill>
                <a:latin typeface="Lora"/>
              </a:rPr>
              <a:t>GLP-1s’ impact on total bariatric surgery</a:t>
            </a:r>
            <a:r>
              <a:rPr lang="en-US" sz="2000" dirty="0">
                <a:solidFill>
                  <a:srgbClr val="151529"/>
                </a:solidFill>
                <a:latin typeface="Lora"/>
              </a:rPr>
              <a:t> </a:t>
            </a:r>
            <a:r>
              <a:rPr lang="en-US" sz="2000" b="1" dirty="0">
                <a:solidFill>
                  <a:srgbClr val="151529"/>
                </a:solidFill>
                <a:latin typeface="Lora"/>
              </a:rPr>
              <a:t>was a headwind</a:t>
            </a:r>
            <a:r>
              <a:rPr lang="en-US" sz="2000" dirty="0">
                <a:solidFill>
                  <a:srgbClr val="151529"/>
                </a:solidFill>
                <a:latin typeface="Lora"/>
              </a:rPr>
              <a:t> in the year. We made gains relative to other forms of surgery, </a:t>
            </a:r>
            <a:r>
              <a:rPr lang="en-US" sz="2000" b="1" dirty="0">
                <a:solidFill>
                  <a:srgbClr val="151529"/>
                </a:solidFill>
                <a:latin typeface="Lora"/>
              </a:rPr>
              <a:t>but weight loss surgery as a whole has</a:t>
            </a:r>
            <a:r>
              <a:rPr lang="en-US" sz="2000" b="1">
                <a:solidFill>
                  <a:srgbClr val="151529"/>
                </a:solidFill>
                <a:latin typeface="Lora"/>
              </a:rPr>
              <a:t> been de-</a:t>
            </a:r>
            <a:r>
              <a:rPr lang="en-US" sz="2000" b="1" err="1">
                <a:solidFill>
                  <a:srgbClr val="151529"/>
                </a:solidFill>
                <a:latin typeface="Lora"/>
              </a:rPr>
              <a:t>prioritised</a:t>
            </a:r>
            <a:r>
              <a:rPr lang="en-US" sz="2000">
                <a:solidFill>
                  <a:srgbClr val="151529"/>
                </a:solidFill>
                <a:latin typeface="Lora"/>
              </a:rPr>
              <a:t>,” </a:t>
            </a:r>
          </a:p>
          <a:p>
            <a:endParaRPr lang="en-US" sz="2000" dirty="0">
              <a:solidFill>
                <a:srgbClr val="151529"/>
              </a:solidFill>
              <a:latin typeface="Lora"/>
            </a:endParaRPr>
          </a:p>
          <a:p>
            <a:r>
              <a:rPr lang="en-US" sz="2000" dirty="0">
                <a:solidFill>
                  <a:srgbClr val="151529"/>
                </a:solidFill>
                <a:latin typeface="Lora"/>
              </a:rPr>
              <a:t>The number of bariatric procedures... has been declining in </a:t>
            </a:r>
            <a:r>
              <a:rPr lang="en-US" sz="2000">
                <a:solidFill>
                  <a:srgbClr val="151529"/>
                </a:solidFill>
                <a:latin typeface="Lora"/>
              </a:rPr>
              <a:t>recent years....</a:t>
            </a:r>
          </a:p>
          <a:p>
            <a:endParaRPr lang="en-US" sz="2000" dirty="0">
              <a:solidFill>
                <a:srgbClr val="151529"/>
              </a:solidFill>
              <a:latin typeface="Lora"/>
            </a:endParaRPr>
          </a:p>
          <a:p>
            <a:r>
              <a:rPr lang="en-US" sz="2000" dirty="0">
                <a:solidFill>
                  <a:srgbClr val="151529"/>
                </a:solidFill>
                <a:latin typeface="Lora"/>
              </a:rPr>
              <a:t>Multiple studies of </a:t>
            </a:r>
            <a:r>
              <a:rPr lang="en-US" sz="2000" b="1" dirty="0">
                <a:solidFill>
                  <a:srgbClr val="151529"/>
                </a:solidFill>
                <a:latin typeface="Lora"/>
              </a:rPr>
              <a:t>privately insured patients</a:t>
            </a:r>
            <a:r>
              <a:rPr lang="en-US" sz="2000" dirty="0">
                <a:solidFill>
                  <a:srgbClr val="151529"/>
                </a:solidFill>
                <a:latin typeface="Lora"/>
              </a:rPr>
              <a:t> have found a </a:t>
            </a:r>
            <a:r>
              <a:rPr lang="en-US" sz="2000" b="1" dirty="0">
                <a:solidFill>
                  <a:srgbClr val="151529"/>
                </a:solidFill>
                <a:latin typeface="Lora"/>
              </a:rPr>
              <a:t>significant increase in patients being prescribed GLP-1RAs</a:t>
            </a:r>
            <a:r>
              <a:rPr lang="en-US" sz="2000" dirty="0">
                <a:solidFill>
                  <a:srgbClr val="151529"/>
                </a:solidFill>
                <a:latin typeface="Lora"/>
              </a:rPr>
              <a:t> while those undergoing </a:t>
            </a:r>
            <a:r>
              <a:rPr lang="en-US" sz="2000" b="1" dirty="0">
                <a:solidFill>
                  <a:srgbClr val="151529"/>
                </a:solidFill>
                <a:latin typeface="Lora"/>
              </a:rPr>
              <a:t>bariatric surgery have decreased.</a:t>
            </a:r>
            <a:r>
              <a:rPr lang="en-US" sz="2000" dirty="0">
                <a:solidFill>
                  <a:srgbClr val="151529"/>
                </a:solidFill>
                <a:latin typeface="Lora"/>
              </a:rPr>
              <a:t> 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545217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4B8AF0-AAF9-118B-E833-FB5B2AF1D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373" y="0"/>
            <a:ext cx="93092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0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9FE47-7A9B-1251-3ECE-7FEE34B47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Conclusions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14C62-F535-4A6A-5DCA-A700838BA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ea typeface="Calibri"/>
                <a:cs typeface="Calibri"/>
              </a:rPr>
              <a:t>With the </a:t>
            </a:r>
            <a:r>
              <a:rPr lang="en-US" sz="2800" b="1" dirty="0">
                <a:ea typeface="Calibri"/>
                <a:cs typeface="Calibri"/>
              </a:rPr>
              <a:t>current prevalence of obesity</a:t>
            </a:r>
            <a:r>
              <a:rPr lang="en-US" sz="2800" dirty="0">
                <a:ea typeface="Calibri"/>
                <a:cs typeface="Calibri"/>
              </a:rPr>
              <a:t>, and the </a:t>
            </a:r>
            <a:r>
              <a:rPr lang="en-US" sz="2800" b="1" dirty="0">
                <a:ea typeface="Calibri"/>
                <a:cs typeface="Calibri"/>
              </a:rPr>
              <a:t>current prices of GLP1 RA</a:t>
            </a:r>
            <a:r>
              <a:rPr lang="en-US" sz="2800" dirty="0">
                <a:ea typeface="Calibri"/>
                <a:cs typeface="Calibri"/>
              </a:rPr>
              <a:t>, long-term drug treatment is </a:t>
            </a:r>
            <a:r>
              <a:rPr lang="en-US" sz="2800" b="1" dirty="0">
                <a:ea typeface="Calibri"/>
                <a:cs typeface="Calibri"/>
              </a:rPr>
              <a:t>unsustainable</a:t>
            </a:r>
          </a:p>
          <a:p>
            <a:r>
              <a:rPr lang="en-US" sz="2800" b="1" dirty="0">
                <a:ea typeface="Calibri"/>
                <a:cs typeface="Calibri"/>
              </a:rPr>
              <a:t>Drug withdrawal</a:t>
            </a:r>
            <a:r>
              <a:rPr lang="en-US" sz="2800" dirty="0">
                <a:ea typeface="Calibri"/>
                <a:cs typeface="Calibri"/>
              </a:rPr>
              <a:t> is associated with </a:t>
            </a:r>
            <a:r>
              <a:rPr lang="en-US" sz="2800" b="1" dirty="0">
                <a:ea typeface="Calibri"/>
                <a:cs typeface="Calibri"/>
              </a:rPr>
              <a:t>weight regain</a:t>
            </a:r>
            <a:r>
              <a:rPr lang="en-US" sz="2800" dirty="0">
                <a:ea typeface="Calibri"/>
                <a:cs typeface="Calibri"/>
              </a:rPr>
              <a:t>--&gt; </a:t>
            </a:r>
            <a:r>
              <a:rPr lang="en-US" sz="2800" b="1" dirty="0">
                <a:ea typeface="Calibri"/>
                <a:cs typeface="Calibri"/>
              </a:rPr>
              <a:t>"one-dollar-auction paradox"</a:t>
            </a:r>
            <a:r>
              <a:rPr lang="en-US" sz="2800" dirty="0">
                <a:ea typeface="Calibri"/>
                <a:cs typeface="Calibri"/>
              </a:rPr>
              <a:t> for the pharma treatment</a:t>
            </a:r>
          </a:p>
          <a:p>
            <a:r>
              <a:rPr lang="en-US" sz="2800" dirty="0">
                <a:ea typeface="Calibri"/>
                <a:cs typeface="Calibri"/>
              </a:rPr>
              <a:t>Comparison with different high-cost treatments is misleading</a:t>
            </a:r>
          </a:p>
          <a:p>
            <a:r>
              <a:rPr lang="en-US" sz="2800" dirty="0">
                <a:ea typeface="Calibri"/>
                <a:cs typeface="Calibri"/>
              </a:rPr>
              <a:t>Contrary to popular belief, </a:t>
            </a:r>
            <a:r>
              <a:rPr lang="en-US" sz="2800" b="1" dirty="0">
                <a:ea typeface="Calibri"/>
                <a:cs typeface="Calibri"/>
              </a:rPr>
              <a:t>there is no proof that bariatric surgery is associated with long-term savings</a:t>
            </a:r>
            <a:r>
              <a:rPr lang="en-US" sz="2800" dirty="0">
                <a:ea typeface="Calibri"/>
                <a:cs typeface="Calibri"/>
              </a:rPr>
              <a:t> (at least up to 8-10 years)</a:t>
            </a:r>
          </a:p>
          <a:p>
            <a:r>
              <a:rPr lang="en-US" sz="2800" b="1" dirty="0">
                <a:ea typeface="Calibri"/>
                <a:cs typeface="Calibri"/>
              </a:rPr>
              <a:t>Small molecules</a:t>
            </a:r>
            <a:r>
              <a:rPr lang="en-US" sz="2800" dirty="0">
                <a:ea typeface="Calibri"/>
                <a:cs typeface="Calibri"/>
              </a:rPr>
              <a:t> instead of peptides might alter the scenario</a:t>
            </a:r>
          </a:p>
          <a:p>
            <a:endParaRPr lang="en-US" sz="28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2236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87616" y="1878627"/>
            <a:ext cx="5268064" cy="3227514"/>
          </a:xfrm>
        </p:spPr>
        <p:txBody>
          <a:bodyPr>
            <a:normAutofit/>
          </a:bodyPr>
          <a:lstStyle/>
          <a:p>
            <a:r>
              <a:rPr lang="it-IT" dirty="0"/>
              <a:t>Thank </a:t>
            </a:r>
            <a:r>
              <a:rPr lang="it-IT" dirty="0" err="1"/>
              <a:t>you</a:t>
            </a:r>
            <a:r>
              <a:rPr lang="it-IT" dirty="0"/>
              <a:t> for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attention</a:t>
            </a:r>
            <a:r>
              <a:rPr lang="it-IT" dirty="0"/>
              <a:t>!</a:t>
            </a:r>
            <a:br>
              <a:rPr lang="it-IT" dirty="0"/>
            </a:br>
            <a:br>
              <a:rPr lang="it-IT" dirty="0"/>
            </a:br>
            <a:r>
              <a:rPr lang="it-IT" sz="2400" dirty="0">
                <a:hlinkClick r:id="rId2"/>
              </a:rPr>
              <a:t>Francesco.papadia@unige.it</a:t>
            </a:r>
            <a:r>
              <a:rPr lang="it-IT" sz="2400" dirty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3C93B35-EA61-4F71-B2B0-84329A04C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520" y="73836"/>
            <a:ext cx="8431479" cy="222080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F73B33D-B8EF-4FEB-276F-691817FD1B59}"/>
              </a:ext>
            </a:extLst>
          </p:cNvPr>
          <p:cNvGrpSpPr/>
          <p:nvPr/>
        </p:nvGrpSpPr>
        <p:grpSpPr>
          <a:xfrm>
            <a:off x="1980581" y="2557633"/>
            <a:ext cx="9230344" cy="4128037"/>
            <a:chOff x="1010763" y="1904491"/>
            <a:chExt cx="10200162" cy="4781179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F05B1FB5-93A1-49B5-99F0-A88760A23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0763" y="1904491"/>
              <a:ext cx="10200162" cy="4781179"/>
            </a:xfrm>
            <a:prstGeom prst="rect">
              <a:avLst/>
            </a:prstGeom>
          </p:spPr>
        </p:pic>
        <p:cxnSp>
          <p:nvCxnSpPr>
            <p:cNvPr id="7" name="Connettore 2 6">
              <a:extLst>
                <a:ext uri="{FF2B5EF4-FFF2-40B4-BE49-F238E27FC236}">
                  <a16:creationId xmlns:a16="http://schemas.microsoft.com/office/drawing/2014/main" id="{D81D0592-11B4-4D6B-B892-FE9FACC3F5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56220" y="3000652"/>
              <a:ext cx="739627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6196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0486527-4D33-DED6-DCC9-12E5DD67E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6083" y="836"/>
            <a:ext cx="5017517" cy="6857916"/>
          </a:xfrm>
        </p:spPr>
      </p:pic>
    </p:spTree>
    <p:extLst>
      <p:ext uri="{BB962C8B-B14F-4D97-AF65-F5344CB8AC3E}">
        <p14:creationId xmlns:p14="http://schemas.microsoft.com/office/powerpoint/2010/main" val="576767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82180D-46CD-018A-5E6B-F095EF0CD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12" y="280856"/>
            <a:ext cx="11365829" cy="630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27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AE4C32-F517-DE7F-55D4-213D997E1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77" y="1282916"/>
            <a:ext cx="12022608" cy="433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94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3556B-343A-399A-692B-4BF417FF5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D97647-BFAA-E47D-9DB6-49DCEDA000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006" y="151231"/>
            <a:ext cx="10315093" cy="6557126"/>
          </a:xfrm>
        </p:spPr>
      </p:pic>
    </p:spTree>
    <p:extLst>
      <p:ext uri="{BB962C8B-B14F-4D97-AF65-F5344CB8AC3E}">
        <p14:creationId xmlns:p14="http://schemas.microsoft.com/office/powerpoint/2010/main" val="2781062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A1868-28F4-1918-60AA-D5BBF3547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FAA392A-CD14-E57A-C62F-83BD4AAD35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003" y="201363"/>
            <a:ext cx="11107861" cy="6527047"/>
          </a:xfrm>
        </p:spPr>
      </p:pic>
    </p:spTree>
    <p:extLst>
      <p:ext uri="{BB962C8B-B14F-4D97-AF65-F5344CB8AC3E}">
        <p14:creationId xmlns:p14="http://schemas.microsoft.com/office/powerpoint/2010/main" val="46952315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9993c2-6a9a-413c-a63d-f031508ec94f" xsi:nil="true"/>
    <_activity xmlns="719993c2-6a9a-413c-a63d-f031508ec94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DE3AD4BC4D9C47B0C20017A8811D82" ma:contentTypeVersion="16" ma:contentTypeDescription="Creare un nuovo documento." ma:contentTypeScope="" ma:versionID="beea797780799ca5451c98d73ce33249">
  <xsd:schema xmlns:xsd="http://www.w3.org/2001/XMLSchema" xmlns:xs="http://www.w3.org/2001/XMLSchema" xmlns:p="http://schemas.microsoft.com/office/2006/metadata/properties" xmlns:ns3="719993c2-6a9a-413c-a63d-f031508ec94f" xmlns:ns4="853bfe46-526a-4db9-9fdb-61de3b6a780f" targetNamespace="http://schemas.microsoft.com/office/2006/metadata/properties" ma:root="true" ma:fieldsID="d437d3e5d3b0c408d74761275ec02798" ns3:_="" ns4:_="">
    <xsd:import namespace="719993c2-6a9a-413c-a63d-f031508ec94f"/>
    <xsd:import namespace="853bfe46-526a-4db9-9fdb-61de3b6a780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9993c2-6a9a-413c-a63d-f031508ec9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3bfe46-526a-4db9-9fdb-61de3b6a780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719993c2-6a9a-413c-a63d-f031508ec94f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853bfe46-526a-4db9-9fdb-61de3b6a780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C45FBEE-4FE0-431C-8B6F-7AC15489A2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9993c2-6a9a-413c-a63d-f031508ec94f"/>
    <ds:schemaRef ds:uri="853bfe46-526a-4db9-9fdb-61de3b6a78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55</TotalTime>
  <Words>1067</Words>
  <Application>Microsoft Office PowerPoint</Application>
  <PresentationFormat>Widescreen</PresentationFormat>
  <Paragraphs>62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RetrospectVTI</vt:lpstr>
      <vt:lpstr>Economic sustainability of a long-term dual agonist GLP1/GIP RA treatment  Surgery or drugs?</vt:lpstr>
      <vt:lpstr>Case mix disclosure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Game theory- the "One-dollar auction"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Thank you for your attention!  Francesco.papadia@unige.it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Francesco Saverio Papadia</cp:lastModifiedBy>
  <cp:revision>70</cp:revision>
  <dcterms:created xsi:type="dcterms:W3CDTF">2022-02-27T17:36:31Z</dcterms:created>
  <dcterms:modified xsi:type="dcterms:W3CDTF">2025-02-25T10:25:38Z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0x01010062DE3AD4BC4D9C47B0C20017A8811D82</vt:lpwstr>
  </property>
</Properties>
</file>